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4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0" r:id="rId18"/>
    <p:sldId id="271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F33B141-9034-4714-B71F-C9F95293AF15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89F0D910-69ED-4618-9A6A-EE1976BEA5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Day 4</a:t>
            </a:r>
          </a:p>
          <a:p>
            <a:r>
              <a:rPr lang="en-US" dirty="0" smtClean="0"/>
              <a:t>Enthalpy and Heating Curves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of physical state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also called a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change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temperature of a substance </a:t>
            </a:r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</a:t>
            </a: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change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a phase change.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Energy: Phase Changes and Heat Curves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845" y="3581400"/>
            <a:ext cx="5410200" cy="315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956303"/>
            <a:ext cx="4681726" cy="263347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>
              <a:buNone/>
            </a:pPr>
            <a:r>
              <a:rPr lang="en-US" sz="2400" dirty="0" smtClean="0"/>
              <a:t>1. </a:t>
            </a:r>
            <a:r>
              <a:rPr lang="en-US" sz="2400" b="1" dirty="0" smtClean="0"/>
              <a:t>Melting </a:t>
            </a:r>
            <a:r>
              <a:rPr lang="en-US" sz="2400" dirty="0"/>
              <a:t>– Phase change from a </a:t>
            </a:r>
            <a:r>
              <a:rPr lang="en-US" sz="2400" b="1" dirty="0" smtClean="0">
                <a:solidFill>
                  <a:srgbClr val="FF0000"/>
                </a:solidFill>
              </a:rPr>
              <a:t>solid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to </a:t>
            </a:r>
            <a:r>
              <a:rPr lang="en-US" sz="2400" dirty="0"/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liquid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/>
              <a:t>Molecules speed up, move farther apart, and absorb heat energy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ENDO</a:t>
            </a:r>
            <a:endParaRPr lang="en-US" sz="2400" dirty="0"/>
          </a:p>
          <a:p>
            <a:pPr marL="45720" lvl="0" indent="0">
              <a:buNone/>
            </a:pPr>
            <a:r>
              <a:rPr lang="en-US" sz="2400" dirty="0" smtClean="0"/>
              <a:t>2. </a:t>
            </a:r>
            <a:r>
              <a:rPr lang="en-US" sz="2400" b="1" dirty="0" smtClean="0"/>
              <a:t>Freezing</a:t>
            </a:r>
            <a:r>
              <a:rPr lang="en-US" sz="2400" dirty="0"/>
              <a:t>– Phase change from a </a:t>
            </a:r>
            <a:r>
              <a:rPr lang="en-US" sz="2400" b="1" dirty="0" smtClean="0">
                <a:solidFill>
                  <a:srgbClr val="FF0000"/>
                </a:solidFill>
              </a:rPr>
              <a:t>liquid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to </a:t>
            </a:r>
            <a:r>
              <a:rPr lang="en-US" sz="2400" dirty="0"/>
              <a:t>a </a:t>
            </a:r>
            <a:r>
              <a:rPr lang="en-US" sz="2400" b="1" dirty="0" smtClean="0">
                <a:solidFill>
                  <a:srgbClr val="FF0000"/>
                </a:solidFill>
              </a:rPr>
              <a:t>solid</a:t>
            </a:r>
            <a:r>
              <a:rPr lang="en-US" sz="2400" dirty="0" smtClean="0"/>
              <a:t>.</a:t>
            </a:r>
            <a:endParaRPr lang="en-US" sz="2400" dirty="0"/>
          </a:p>
          <a:p>
            <a:pPr lvl="1"/>
            <a:r>
              <a:rPr lang="en-US" sz="2400" dirty="0"/>
              <a:t>Molecule slow down, move closer together and release heat energy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EXO</a:t>
            </a:r>
            <a:endParaRPr lang="en-US" sz="24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273294"/>
            <a:ext cx="206828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9983" y="1524000"/>
            <a:ext cx="8407893" cy="4407408"/>
          </a:xfr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en-US" sz="2400" dirty="0"/>
              <a:t>3. Vaporization - Phase change from a </a:t>
            </a:r>
            <a:r>
              <a:rPr lang="en-US" sz="2400" b="1" dirty="0">
                <a:solidFill>
                  <a:srgbClr val="FF0000"/>
                </a:solidFill>
              </a:rPr>
              <a:t>liquid</a:t>
            </a:r>
            <a:r>
              <a:rPr lang="en-US" sz="2400" dirty="0"/>
              <a:t> to a </a:t>
            </a:r>
            <a:r>
              <a:rPr lang="en-US" sz="2400" b="1" dirty="0">
                <a:solidFill>
                  <a:srgbClr val="FF0000"/>
                </a:solidFill>
              </a:rPr>
              <a:t>gas</a:t>
            </a:r>
            <a:r>
              <a:rPr lang="en-US" sz="2400" dirty="0"/>
              <a:t>. </a:t>
            </a:r>
          </a:p>
          <a:p>
            <a:pPr lvl="1"/>
            <a:r>
              <a:rPr lang="en-US" sz="2400" dirty="0"/>
              <a:t>Molecules speed up, move farther apart, and absorb heat energy</a:t>
            </a:r>
            <a:r>
              <a:rPr lang="en-US" sz="2400" dirty="0" smtClean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ENDO</a:t>
            </a:r>
            <a:endParaRPr lang="en-US" sz="2400" dirty="0"/>
          </a:p>
          <a:p>
            <a:pPr marL="45720" lvl="0" indent="0">
              <a:buNone/>
            </a:pPr>
            <a:r>
              <a:rPr lang="en-US" sz="2400" dirty="0"/>
              <a:t>4. Condensation– Phase change from a </a:t>
            </a:r>
            <a:r>
              <a:rPr lang="en-US" sz="2400" b="1" dirty="0">
                <a:solidFill>
                  <a:srgbClr val="FF0000"/>
                </a:solidFill>
              </a:rPr>
              <a:t>gas</a:t>
            </a:r>
            <a:r>
              <a:rPr lang="en-US" sz="2400" dirty="0"/>
              <a:t> to a </a:t>
            </a:r>
            <a:r>
              <a:rPr lang="en-US" sz="2400" b="1" dirty="0">
                <a:solidFill>
                  <a:srgbClr val="FF0000"/>
                </a:solidFill>
              </a:rPr>
              <a:t>liquid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Molecule slow down, move closer together and release heat energy</a:t>
            </a:r>
            <a:r>
              <a:rPr lang="en-US" sz="2400" dirty="0" smtClean="0"/>
              <a:t>. </a:t>
            </a:r>
            <a:r>
              <a:rPr lang="en-US" sz="2400" b="1" dirty="0">
                <a:solidFill>
                  <a:srgbClr val="FF0000"/>
                </a:solidFill>
              </a:rPr>
              <a:t>EXO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825" y="3970318"/>
            <a:ext cx="3760067" cy="2498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3" y="3997750"/>
            <a:ext cx="4458797" cy="278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lvl="0" indent="0">
              <a:buNone/>
            </a:pPr>
            <a:r>
              <a:rPr lang="en-US" b="1" dirty="0" smtClean="0"/>
              <a:t>5. Sublimation</a:t>
            </a:r>
            <a:r>
              <a:rPr lang="en-US" dirty="0"/>
              <a:t>– Phase change from a </a:t>
            </a:r>
            <a:r>
              <a:rPr lang="en-US" b="1" dirty="0" smtClean="0">
                <a:solidFill>
                  <a:srgbClr val="FF0000"/>
                </a:solidFill>
              </a:rPr>
              <a:t>solid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gas</a:t>
            </a:r>
            <a:r>
              <a:rPr lang="en-US" dirty="0" smtClean="0"/>
              <a:t>.</a:t>
            </a:r>
            <a:endParaRPr lang="en-US" dirty="0"/>
          </a:p>
          <a:p>
            <a:pPr lvl="0"/>
            <a:r>
              <a:rPr lang="en-US" dirty="0"/>
              <a:t>Molecules speed up, move farther apart, and absorb heat energy</a:t>
            </a:r>
            <a:r>
              <a:rPr lang="en-US" dirty="0" smtClean="0"/>
              <a:t>. </a:t>
            </a:r>
            <a:r>
              <a:rPr lang="en-US" b="1" dirty="0">
                <a:solidFill>
                  <a:srgbClr val="FF0000"/>
                </a:solidFill>
              </a:rPr>
              <a:t>ENDO</a:t>
            </a:r>
            <a:endParaRPr lang="en-US" dirty="0"/>
          </a:p>
          <a:p>
            <a:pPr marL="45720" lvl="0" indent="0">
              <a:buNone/>
            </a:pPr>
            <a:r>
              <a:rPr lang="en-US" b="1" dirty="0" smtClean="0"/>
              <a:t>6. Deposition</a:t>
            </a:r>
            <a:r>
              <a:rPr lang="en-US" dirty="0"/>
              <a:t>– Phase change from a </a:t>
            </a:r>
            <a:r>
              <a:rPr lang="en-US" b="1" dirty="0" smtClean="0">
                <a:solidFill>
                  <a:srgbClr val="FF0000"/>
                </a:solidFill>
              </a:rPr>
              <a:t>gas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solid.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Molecules slow down, move closer together and release heat energy</a:t>
            </a:r>
            <a:r>
              <a:rPr lang="en-US" dirty="0" smtClean="0"/>
              <a:t>. </a:t>
            </a:r>
            <a:r>
              <a:rPr lang="en-US" b="1" dirty="0">
                <a:solidFill>
                  <a:srgbClr val="FF0000"/>
                </a:solidFill>
              </a:rPr>
              <a:t>EXO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changes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922775"/>
            <a:ext cx="4597626" cy="2736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849" y="4117657"/>
            <a:ext cx="3812642" cy="254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Heating/Cooling Curve</a:t>
            </a:r>
            <a:r>
              <a:rPr lang="en-US" b="1" dirty="0"/>
              <a:t> </a:t>
            </a:r>
            <a:r>
              <a:rPr lang="en-US" dirty="0"/>
              <a:t>shows energy changes. All matter follows curve when energy is added or lost.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curves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26545"/>
            <a:ext cx="6542857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410" y="1867695"/>
            <a:ext cx="8084728" cy="46837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the heating curve for water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1371600" y="4587875"/>
            <a:ext cx="7242394" cy="4445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71600" y="2971800"/>
            <a:ext cx="7242394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00" y="2511552"/>
            <a:ext cx="13007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100°C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0" y="4132591"/>
            <a:ext cx="13007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0°C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22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66" y="1869471"/>
            <a:ext cx="8084728" cy="46837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the heating curve for </a:t>
            </a:r>
            <a:r>
              <a:rPr lang="en-US" b="1" u="sng" dirty="0" smtClean="0"/>
              <a:t>water</a:t>
            </a:r>
            <a:endParaRPr lang="en-US" b="1" u="sng" dirty="0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2722562" y="41910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gradFill rotWithShape="0">
            <a:gsLst>
              <a:gs pos="0">
                <a:srgbClr val="FF0000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 flipH="1">
            <a:off x="2646362" y="4800600"/>
            <a:ext cx="838200" cy="152400"/>
          </a:xfrm>
          <a:prstGeom prst="rightArrow">
            <a:avLst>
              <a:gd name="adj1" fmla="val 50000"/>
              <a:gd name="adj2" fmla="val 137500"/>
            </a:avLst>
          </a:prstGeom>
          <a:gradFill rotWithShape="0">
            <a:gsLst>
              <a:gs pos="0">
                <a:srgbClr val="FF0000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5257800" y="2514600"/>
            <a:ext cx="1905000" cy="152400"/>
          </a:xfrm>
          <a:prstGeom prst="rightArrow">
            <a:avLst>
              <a:gd name="adj1" fmla="val 50000"/>
              <a:gd name="adj2" fmla="val 312500"/>
            </a:avLst>
          </a:prstGeom>
          <a:gradFill rotWithShape="0">
            <a:gsLst>
              <a:gs pos="0">
                <a:srgbClr val="FF0000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 flipH="1">
            <a:off x="5181600" y="3124200"/>
            <a:ext cx="1905000" cy="152400"/>
          </a:xfrm>
          <a:prstGeom prst="rightArrow">
            <a:avLst>
              <a:gd name="adj1" fmla="val 50000"/>
              <a:gd name="adj2" fmla="val 312500"/>
            </a:avLst>
          </a:prstGeom>
          <a:gradFill rotWithShape="0">
            <a:gsLst>
              <a:gs pos="0">
                <a:srgbClr val="FF0000"/>
              </a:gs>
              <a:gs pos="100000">
                <a:srgbClr val="FF33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380038" y="2133600"/>
            <a:ext cx="1554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vaporization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5367528" y="3178620"/>
            <a:ext cx="1695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condensation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2633662" y="3810000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melting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570162" y="4937125"/>
            <a:ext cx="108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freezing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1371600" y="4587875"/>
            <a:ext cx="7242394" cy="4445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71600" y="2971800"/>
            <a:ext cx="7242394" cy="0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20000" y="2511552"/>
            <a:ext cx="13007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100°C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0" y="4132591"/>
            <a:ext cx="13007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0°C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 rot="19198341">
            <a:off x="1235089" y="4751223"/>
            <a:ext cx="13007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solid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 rot="18798762">
            <a:off x="3366924" y="3457967"/>
            <a:ext cx="13007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liquid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 rot="19059578">
            <a:off x="6663411" y="2268553"/>
            <a:ext cx="130079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gas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860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9" grpId="0"/>
      <p:bldP spid="22" grpId="0"/>
      <p:bldP spid="16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Horizontal portions of curve indicate a physical state change. Notice </a:t>
            </a:r>
            <a:r>
              <a:rPr lang="en-US" u="sng" dirty="0"/>
              <a:t>temperature remains</a:t>
            </a:r>
            <a:r>
              <a:rPr lang="en-US" i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constant</a:t>
            </a:r>
            <a:r>
              <a:rPr lang="en-US" b="1" i="1" dirty="0" smtClean="0">
                <a:solidFill>
                  <a:srgbClr val="FF0000"/>
                </a:solidFill>
              </a:rPr>
              <a:t>. </a:t>
            </a:r>
            <a:r>
              <a:rPr lang="en-US" dirty="0" smtClean="0"/>
              <a:t>However</a:t>
            </a:r>
            <a:r>
              <a:rPr lang="en-US" dirty="0"/>
              <a:t>, there is a change in particle position resulting in a </a:t>
            </a:r>
            <a:r>
              <a:rPr lang="en-US" i="1" u="sng" dirty="0"/>
              <a:t>change in </a:t>
            </a:r>
            <a:r>
              <a:rPr lang="en-US" i="1" u="sng" dirty="0">
                <a:solidFill>
                  <a:schemeClr val="tx1"/>
                </a:solidFill>
              </a:rPr>
              <a:t>potential energy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curves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6188"/>
            <a:ext cx="6542857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 Slope portions show </a:t>
            </a:r>
            <a:r>
              <a:rPr lang="en-US" i="1" u="sng" dirty="0"/>
              <a:t>temperature change</a:t>
            </a:r>
            <a:r>
              <a:rPr lang="en-US" dirty="0"/>
              <a:t> which indicates a </a:t>
            </a:r>
            <a:r>
              <a:rPr lang="en-US" i="1" u="sng" dirty="0"/>
              <a:t>change in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kinetic energy </a:t>
            </a:r>
            <a:r>
              <a:rPr lang="en-US" dirty="0" smtClean="0"/>
              <a:t>as </a:t>
            </a:r>
            <a:r>
              <a:rPr lang="en-US" dirty="0"/>
              <a:t>well.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curves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641785"/>
            <a:ext cx="6542857" cy="3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2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problems! On your paper!</a:t>
            </a:r>
            <a:endParaRPr lang="en-US" dirty="0"/>
          </a:p>
        </p:txBody>
      </p:sp>
      <p:pic>
        <p:nvPicPr>
          <p:cNvPr id="4" name="Content Placeholder 3" descr="Foxtrot calorimetry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97729"/>
            <a:ext cx="9220200" cy="40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The amount </a:t>
            </a:r>
            <a:r>
              <a:rPr lang="en-US" sz="3200" dirty="0"/>
              <a:t>of energy </a:t>
            </a:r>
            <a:r>
              <a:rPr lang="en-US" sz="3200" b="1" dirty="0" smtClean="0">
                <a:solidFill>
                  <a:srgbClr val="FF0000"/>
                </a:solidFill>
              </a:rPr>
              <a:t>absorbed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or </a:t>
            </a:r>
            <a:r>
              <a:rPr lang="en-US" sz="3200" b="1" dirty="0" smtClean="0">
                <a:solidFill>
                  <a:srgbClr val="FF0000"/>
                </a:solidFill>
              </a:rPr>
              <a:t>released</a:t>
            </a:r>
            <a:r>
              <a:rPr lang="en-US" sz="3200" dirty="0" smtClean="0"/>
              <a:t> </a:t>
            </a:r>
            <a:r>
              <a:rPr lang="en-US" sz="3200" dirty="0"/>
              <a:t>as heat by a system when the pressure is constant</a:t>
            </a:r>
            <a:r>
              <a:rPr lang="en-US" sz="3200" b="1" dirty="0"/>
              <a:t>.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Enthalpy Change </a:t>
            </a:r>
            <a:r>
              <a:rPr lang="en-US" dirty="0"/>
              <a:t>(∆H)</a:t>
            </a:r>
          </a:p>
        </p:txBody>
      </p:sp>
    </p:spTree>
    <p:extLst>
      <p:ext uri="{BB962C8B-B14F-4D97-AF65-F5344CB8AC3E}">
        <p14:creationId xmlns:p14="http://schemas.microsoft.com/office/powerpoint/2010/main" val="277445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Endothermic</a:t>
            </a:r>
            <a:r>
              <a:rPr lang="en-US" dirty="0" smtClean="0"/>
              <a:t> enthalpy change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28800" y="2057400"/>
            <a:ext cx="5430361" cy="3902710"/>
            <a:chOff x="0" y="0"/>
            <a:chExt cx="1676400" cy="125222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1676400" cy="12522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2" name="AutoShape 7"/>
            <p:cNvCxnSpPr>
              <a:cxnSpLocks noChangeShapeType="1"/>
            </p:cNvCxnSpPr>
            <p:nvPr/>
          </p:nvCxnSpPr>
          <p:spPr bwMode="auto">
            <a:xfrm>
              <a:off x="0" y="381000"/>
              <a:ext cx="16764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8"/>
            <p:cNvCxnSpPr>
              <a:cxnSpLocks noChangeShapeType="1"/>
            </p:cNvCxnSpPr>
            <p:nvPr/>
          </p:nvCxnSpPr>
          <p:spPr bwMode="auto">
            <a:xfrm>
              <a:off x="0" y="819150"/>
              <a:ext cx="16764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 rot="16200000">
            <a:off x="-57151" y="3829049"/>
            <a:ext cx="3124201" cy="495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/>
                <a:ea typeface="Calibri"/>
                <a:cs typeface="Times New Roman"/>
              </a:rPr>
              <a:t>ΔH = Potential Energy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95599" y="6057900"/>
            <a:ext cx="3124201" cy="495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effectLst/>
                <a:latin typeface="Calibri"/>
                <a:ea typeface="Calibri"/>
                <a:cs typeface="Times New Roman"/>
              </a:rPr>
              <a:t>Reaction Coordinate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828800" y="2115992"/>
            <a:ext cx="5415041" cy="2532208"/>
            <a:chOff x="1828800" y="2115992"/>
            <a:chExt cx="5415041" cy="2532208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828800" y="4610390"/>
              <a:ext cx="1447800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486400" y="3276600"/>
              <a:ext cx="1757441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>
              <a:off x="3255818" y="2115992"/>
              <a:ext cx="2299855" cy="2532208"/>
            </a:xfrm>
            <a:custGeom>
              <a:avLst/>
              <a:gdLst>
                <a:gd name="connsiteX0" fmla="*/ 0 w 2299855"/>
                <a:gd name="connsiteY0" fmla="*/ 2532208 h 2532208"/>
                <a:gd name="connsiteX1" fmla="*/ 429491 w 2299855"/>
                <a:gd name="connsiteY1" fmla="*/ 398608 h 2532208"/>
                <a:gd name="connsiteX2" fmla="*/ 1191491 w 2299855"/>
                <a:gd name="connsiteY2" fmla="*/ 10681 h 2532208"/>
                <a:gd name="connsiteX3" fmla="*/ 1856509 w 2299855"/>
                <a:gd name="connsiteY3" fmla="*/ 564863 h 2532208"/>
                <a:gd name="connsiteX4" fmla="*/ 2299855 w 2299855"/>
                <a:gd name="connsiteY4" fmla="*/ 1188317 h 253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9855" h="2532208">
                  <a:moveTo>
                    <a:pt x="0" y="2532208"/>
                  </a:moveTo>
                  <a:cubicBezTo>
                    <a:pt x="115454" y="1675535"/>
                    <a:pt x="230909" y="818862"/>
                    <a:pt x="429491" y="398608"/>
                  </a:cubicBezTo>
                  <a:cubicBezTo>
                    <a:pt x="628073" y="-21647"/>
                    <a:pt x="953655" y="-17028"/>
                    <a:pt x="1191491" y="10681"/>
                  </a:cubicBezTo>
                  <a:cubicBezTo>
                    <a:pt x="1429327" y="38390"/>
                    <a:pt x="1671782" y="368590"/>
                    <a:pt x="1856509" y="564863"/>
                  </a:cubicBezTo>
                  <a:cubicBezTo>
                    <a:pt x="2041236" y="761136"/>
                    <a:pt x="2170545" y="974726"/>
                    <a:pt x="2299855" y="1188317"/>
                  </a:cubicBezTo>
                </a:path>
              </a:pathLst>
            </a:cu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28800" y="4079161"/>
            <a:ext cx="1490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Reactants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61369" y="2743200"/>
            <a:ext cx="14075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Products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07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Exothermic</a:t>
            </a:r>
            <a:r>
              <a:rPr lang="en-US" dirty="0" smtClean="0"/>
              <a:t> enthalpy change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28800" y="2057400"/>
            <a:ext cx="5430361" cy="3902710"/>
            <a:chOff x="0" y="0"/>
            <a:chExt cx="1676400" cy="1252220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1676400" cy="12522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cxnSp>
          <p:nvCxnSpPr>
            <p:cNvPr id="12" name="AutoShape 7"/>
            <p:cNvCxnSpPr>
              <a:cxnSpLocks noChangeShapeType="1"/>
            </p:cNvCxnSpPr>
            <p:nvPr/>
          </p:nvCxnSpPr>
          <p:spPr bwMode="auto">
            <a:xfrm>
              <a:off x="0" y="381000"/>
              <a:ext cx="16764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8"/>
            <p:cNvCxnSpPr>
              <a:cxnSpLocks noChangeShapeType="1"/>
            </p:cNvCxnSpPr>
            <p:nvPr/>
          </p:nvCxnSpPr>
          <p:spPr bwMode="auto">
            <a:xfrm>
              <a:off x="0" y="819150"/>
              <a:ext cx="16764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" name="Text Box 2"/>
          <p:cNvSpPr txBox="1">
            <a:spLocks noChangeArrowheads="1"/>
          </p:cNvSpPr>
          <p:nvPr/>
        </p:nvSpPr>
        <p:spPr bwMode="auto">
          <a:xfrm rot="16200000">
            <a:off x="-57151" y="3829049"/>
            <a:ext cx="3124201" cy="495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effectLst/>
                <a:latin typeface="Calibri"/>
                <a:ea typeface="Calibri"/>
                <a:cs typeface="Times New Roman"/>
              </a:rPr>
              <a:t>ΔH = Potential Energy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895599" y="6057900"/>
            <a:ext cx="3124201" cy="495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effectLst/>
                <a:latin typeface="Calibri"/>
                <a:ea typeface="Calibri"/>
                <a:cs typeface="Times New Roman"/>
              </a:rPr>
              <a:t>Reaction Coordinate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28800" y="3287281"/>
            <a:ext cx="14478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501720" y="4610390"/>
            <a:ext cx="1757441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255818" y="2088450"/>
            <a:ext cx="2258291" cy="2525114"/>
          </a:xfrm>
          <a:custGeom>
            <a:avLst/>
            <a:gdLst>
              <a:gd name="connsiteX0" fmla="*/ 0 w 2258291"/>
              <a:gd name="connsiteY0" fmla="*/ 1181223 h 2525114"/>
              <a:gd name="connsiteX1" fmla="*/ 415637 w 2258291"/>
              <a:gd name="connsiteY1" fmla="*/ 239114 h 2525114"/>
              <a:gd name="connsiteX2" fmla="*/ 1496291 w 2258291"/>
              <a:gd name="connsiteY2" fmla="*/ 197550 h 2525114"/>
              <a:gd name="connsiteX3" fmla="*/ 2258291 w 2258291"/>
              <a:gd name="connsiteY3" fmla="*/ 2525114 h 252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91" h="2525114">
                <a:moveTo>
                  <a:pt x="0" y="1181223"/>
                </a:moveTo>
                <a:cubicBezTo>
                  <a:pt x="83127" y="792141"/>
                  <a:pt x="166255" y="403059"/>
                  <a:pt x="415637" y="239114"/>
                </a:cubicBezTo>
                <a:cubicBezTo>
                  <a:pt x="665019" y="75169"/>
                  <a:pt x="1189182" y="-183450"/>
                  <a:pt x="1496291" y="197550"/>
                </a:cubicBezTo>
                <a:cubicBezTo>
                  <a:pt x="1803400" y="578550"/>
                  <a:pt x="2030845" y="1551832"/>
                  <a:pt x="2258291" y="2525114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86385" y="2876490"/>
            <a:ext cx="149021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Reactants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1369" y="4171890"/>
            <a:ext cx="140750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Products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7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067511"/>
              </p:ext>
            </p:extLst>
          </p:nvPr>
        </p:nvGraphicFramePr>
        <p:xfrm>
          <a:off x="304797" y="1600200"/>
          <a:ext cx="8686802" cy="3249249"/>
        </p:xfrm>
        <a:graphic>
          <a:graphicData uri="http://schemas.openxmlformats.org/drawingml/2006/table">
            <a:tbl>
              <a:tblPr firstRow="1" firstCol="1" bandRow="1"/>
              <a:tblGrid>
                <a:gridCol w="4343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69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Endothermic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Exothermic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Energy is </a:t>
                      </a:r>
                      <a:r>
                        <a:rPr lang="en-US" sz="2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absorbed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Energy is </a:t>
                      </a:r>
                      <a:r>
                        <a:rPr lang="en-US" sz="2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released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0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+q   &amp;  +ΔH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-q   &amp;  -ΔH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0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Break</a:t>
                      </a:r>
                      <a:r>
                        <a:rPr lang="en-US" sz="25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bonds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Form </a:t>
                      </a:r>
                      <a:r>
                        <a:rPr lang="en-US" sz="2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bonds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0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Energy appears in </a:t>
                      </a:r>
                      <a:r>
                        <a:rPr lang="en-US" sz="2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reactants</a:t>
                      </a: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(before the arrow)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Energy appears in </a:t>
                      </a:r>
                      <a:r>
                        <a:rPr lang="en-US" sz="25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products</a:t>
                      </a: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(after the arrow)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627698"/>
              </p:ext>
            </p:extLst>
          </p:nvPr>
        </p:nvGraphicFramePr>
        <p:xfrm>
          <a:off x="304800" y="1752600"/>
          <a:ext cx="8686800" cy="37397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4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5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50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Endothermic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Exothermic</a:t>
                      </a:r>
                      <a:endParaRPr lang="en-US" sz="4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50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 examples of the SAME information: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 examples of the SAME information: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5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effectLst/>
                          <a:latin typeface="Cambria" panose="02040503050406030204" pitchFamily="18" charset="0"/>
                        </a:rPr>
                        <a:t>NH</a:t>
                      </a:r>
                      <a:r>
                        <a:rPr lang="en-US" sz="2000" b="0" baseline="-2500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2000" b="0">
                          <a:effectLst/>
                          <a:latin typeface="Cambria" panose="02040503050406030204" pitchFamily="18" charset="0"/>
                        </a:rPr>
                        <a:t> + H</a:t>
                      </a:r>
                      <a:r>
                        <a:rPr lang="en-US" sz="2000" b="0" baseline="-250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2000" b="0">
                          <a:effectLst/>
                          <a:latin typeface="Cambria" panose="02040503050406030204" pitchFamily="18" charset="0"/>
                        </a:rPr>
                        <a:t>O </a:t>
                      </a:r>
                      <a:r>
                        <a:rPr lang="en-US" sz="2000" b="0">
                          <a:effectLst/>
                          <a:latin typeface="Cambria" panose="02040503050406030204" pitchFamily="18" charset="0"/>
                          <a:sym typeface="Wingdings"/>
                        </a:rPr>
                        <a:t></a:t>
                      </a:r>
                      <a:r>
                        <a:rPr lang="en-US" sz="2000" b="0">
                          <a:effectLst/>
                          <a:latin typeface="Cambria" panose="02040503050406030204" pitchFamily="18" charset="0"/>
                        </a:rPr>
                        <a:t> NH</a:t>
                      </a:r>
                      <a:r>
                        <a:rPr lang="en-US" sz="2000" b="0" baseline="-250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US" sz="2000" b="0" baseline="30000"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r>
                        <a:rPr lang="en-US" sz="2000" b="0">
                          <a:effectLst/>
                          <a:latin typeface="Cambria" panose="02040503050406030204" pitchFamily="18" charset="0"/>
                        </a:rPr>
                        <a:t> + OH</a:t>
                      </a:r>
                      <a:r>
                        <a:rPr lang="en-US" sz="2000" b="0" baseline="3000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2000" b="0">
                          <a:effectLst/>
                          <a:latin typeface="Cambria" panose="02040503050406030204" pitchFamily="18" charset="0"/>
                        </a:rPr>
                        <a:t>       </a:t>
                      </a:r>
                      <a:endParaRPr lang="en-US" sz="2000" b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ΔH = +92kJ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+   3 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2000" b="0" baseline="300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sym typeface="Wingdings"/>
                        </a:rPr>
                        <a:t>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 2 NH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US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ΔH = -324 kJ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0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positive = add(+) to </a:t>
                      </a:r>
                      <a:r>
                        <a:rPr lang="en-US" sz="2000" b="0" u="sng" dirty="0">
                          <a:effectLst/>
                          <a:latin typeface="Cambria" panose="02040503050406030204" pitchFamily="18" charset="0"/>
                        </a:rPr>
                        <a:t>reactants</a:t>
                      </a:r>
                      <a:endParaRPr lang="en-US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negative = add(+) to </a:t>
                      </a:r>
                      <a:r>
                        <a:rPr lang="en-US" sz="2000" b="0" u="sng" dirty="0">
                          <a:effectLst/>
                          <a:latin typeface="Cambria" panose="02040503050406030204" pitchFamily="18" charset="0"/>
                        </a:rPr>
                        <a:t>products</a:t>
                      </a:r>
                      <a:endParaRPr lang="en-US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19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energy </a:t>
                      </a:r>
                      <a:r>
                        <a:rPr lang="en-US" sz="2000" b="0" dirty="0" smtClean="0">
                          <a:effectLst/>
                          <a:latin typeface="Cambria" panose="02040503050406030204" pitchFamily="18" charset="0"/>
                        </a:rPr>
                        <a:t>+ 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NH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+ 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O 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sym typeface="Wingdings"/>
                        </a:rPr>
                        <a:t>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NH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US" sz="2000" b="0" baseline="30000" dirty="0"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+ OH</a:t>
                      </a:r>
                      <a:r>
                        <a:rPr lang="en-US" sz="2000" b="0" baseline="30000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endParaRPr lang="en-US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 +  3 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sym typeface="Wingdings"/>
                        </a:rPr>
                        <a:t>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 2 NH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+  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energy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550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92 kJ 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+ NH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+ 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O 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sym typeface="Wingdings"/>
                        </a:rPr>
                        <a:t>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NH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r>
                        <a:rPr lang="en-US" sz="2000" b="0" baseline="30000" dirty="0"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+ OH</a:t>
                      </a:r>
                      <a:r>
                        <a:rPr lang="en-US" sz="2000" b="0" baseline="30000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US" sz="2000" b="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N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+   3 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r>
                        <a:rPr lang="en-US" sz="2000" b="0" baseline="30000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  <a:sym typeface="Wingdings"/>
                        </a:rPr>
                        <a:t>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 2 NH</a:t>
                      </a:r>
                      <a:r>
                        <a:rPr lang="en-US" sz="2000" b="0" baseline="-25000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r>
                        <a:rPr lang="en-US" sz="2000" b="0" dirty="0">
                          <a:effectLst/>
                          <a:latin typeface="Cambria" panose="02040503050406030204" pitchFamily="18" charset="0"/>
                        </a:rPr>
                        <a:t>   +    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</a:rPr>
                        <a:t>324 kJ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1" dirty="0" smtClean="0"/>
              <a:t>(</a:t>
            </a:r>
            <a:r>
              <a:rPr lang="en-US" sz="3600" b="1" dirty="0"/>
              <a:t>or enthalpy of reaction)</a:t>
            </a:r>
            <a:r>
              <a:rPr lang="en-US" sz="3600" dirty="0"/>
              <a:t> is the energy involved in a chemical reaction.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b="1" dirty="0"/>
              <a:t>heat of the reaction = </a:t>
            </a:r>
            <a:br>
              <a:rPr lang="en-US" sz="3600" b="1" dirty="0"/>
            </a:br>
            <a:r>
              <a:rPr lang="en-US" sz="3600" b="1" dirty="0" smtClean="0"/>
              <a:t>[</a:t>
            </a:r>
            <a:r>
              <a:rPr lang="en-US" sz="3600" b="1" dirty="0"/>
              <a:t>the </a:t>
            </a:r>
            <a:r>
              <a:rPr lang="en-US" sz="3600" b="1" u="sng" dirty="0"/>
              <a:t>sum</a:t>
            </a:r>
            <a:r>
              <a:rPr lang="en-US" sz="3600" b="1" dirty="0"/>
              <a:t> of the heats of formation of the products] – [the </a:t>
            </a:r>
            <a:r>
              <a:rPr lang="en-US" sz="3600" b="1" u="sng" dirty="0"/>
              <a:t>sum</a:t>
            </a:r>
            <a:r>
              <a:rPr lang="en-US" sz="3600" b="1" dirty="0"/>
              <a:t> of the heats of formation of the reactants</a:t>
            </a:r>
            <a:r>
              <a:rPr lang="en-US" sz="3600" dirty="0"/>
              <a:t>]	</a:t>
            </a:r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Heat of Reaction</a:t>
            </a:r>
            <a:endParaRPr lang="en-US" dirty="0"/>
          </a:p>
        </p:txBody>
      </p:sp>
      <p:pic>
        <p:nvPicPr>
          <p:cNvPr id="4" name="il_fi" descr="http://images-mediawiki-sites.thefullwiki.org/11/3/7/1/242352348791910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chemical </a:t>
            </a:r>
            <a:r>
              <a:rPr lang="en-US" sz="2800" dirty="0"/>
              <a:t>equation that includes the enthalpy change (the energy value)</a:t>
            </a:r>
          </a:p>
          <a:p>
            <a:r>
              <a:rPr lang="en-US" sz="2800" dirty="0"/>
              <a:t>Coefficients represent the number of </a:t>
            </a:r>
            <a:r>
              <a:rPr lang="en-US" sz="2800" b="1" dirty="0" smtClean="0">
                <a:solidFill>
                  <a:srgbClr val="FF0000"/>
                </a:solidFill>
              </a:rPr>
              <a:t>moles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Thermochemical equation</a:t>
            </a:r>
            <a:endParaRPr lang="en-US" dirty="0"/>
          </a:p>
        </p:txBody>
      </p:sp>
      <p:pic>
        <p:nvPicPr>
          <p:cNvPr id="2052" name="Picture 4" descr="http://figures.boundless.com/9404/full/endothermic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0" y="3386115"/>
            <a:ext cx="7292471" cy="29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 err="1"/>
              <a:t>ΔH</a:t>
            </a:r>
            <a:r>
              <a:rPr lang="en-US" sz="2800" baseline="30000" dirty="0" err="1"/>
              <a:t>o</a:t>
            </a:r>
            <a:r>
              <a:rPr lang="en-US" sz="2800" baseline="-25000" dirty="0" err="1"/>
              <a:t>f</a:t>
            </a:r>
            <a:r>
              <a:rPr lang="en-US" sz="2800" baseline="-25000" dirty="0"/>
              <a:t> </a:t>
            </a:r>
            <a:r>
              <a:rPr lang="en-US" sz="2800" dirty="0"/>
              <a:t>is called the heat of formation</a:t>
            </a:r>
          </a:p>
          <a:p>
            <a:pPr lvl="1"/>
            <a:r>
              <a:rPr lang="en-US" sz="2400" dirty="0"/>
              <a:t>Tells us how much energy was absorbed or gained to make 1 mole of that compound</a:t>
            </a:r>
          </a:p>
          <a:p>
            <a:pPr lvl="1"/>
            <a:r>
              <a:rPr lang="en-US" sz="2400" dirty="0"/>
              <a:t>Example: water (liquid) has a </a:t>
            </a:r>
            <a:r>
              <a:rPr lang="en-US" sz="2400" dirty="0" err="1"/>
              <a:t>ΔH</a:t>
            </a:r>
            <a:r>
              <a:rPr lang="en-US" sz="2400" baseline="30000" dirty="0" err="1"/>
              <a:t>o</a:t>
            </a:r>
            <a:r>
              <a:rPr lang="en-US" sz="2400" baseline="-25000" dirty="0" err="1"/>
              <a:t>f</a:t>
            </a:r>
            <a:r>
              <a:rPr lang="en-US" sz="2400" baseline="-25000" dirty="0"/>
              <a:t> </a:t>
            </a:r>
            <a:r>
              <a:rPr lang="en-US" sz="2400" dirty="0"/>
              <a:t> = -286 kJ/</a:t>
            </a:r>
            <a:r>
              <a:rPr lang="en-US" sz="2400" dirty="0" err="1"/>
              <a:t>mol</a:t>
            </a:r>
            <a:endParaRPr lang="en-US" sz="2400" dirty="0"/>
          </a:p>
          <a:p>
            <a:r>
              <a:rPr lang="en-US" sz="2800" dirty="0"/>
              <a:t>Elements in their natural state will have ∆H</a:t>
            </a:r>
            <a:r>
              <a:rPr lang="en-US" sz="2800" baseline="30000" dirty="0"/>
              <a:t>0</a:t>
            </a:r>
            <a:r>
              <a:rPr lang="en-US" sz="2800" baseline="-25000" dirty="0"/>
              <a:t>f</a:t>
            </a:r>
            <a:r>
              <a:rPr lang="en-US" sz="2800" dirty="0"/>
              <a:t> of </a:t>
            </a:r>
            <a:r>
              <a:rPr lang="en-US" sz="2800" b="1" dirty="0" smtClean="0">
                <a:solidFill>
                  <a:srgbClr val="FF0000"/>
                </a:solidFill>
              </a:rPr>
              <a:t>zero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of formation</a:t>
            </a:r>
            <a:endParaRPr lang="en-US" dirty="0"/>
          </a:p>
        </p:txBody>
      </p:sp>
      <p:pic>
        <p:nvPicPr>
          <p:cNvPr id="4" name="Picture 2" descr="http://www.drbateman.net/asa2sums/sum2.1/sum2.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70" y="3959424"/>
            <a:ext cx="5807421" cy="277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2002</TotalTime>
  <Words>567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Cambria</vt:lpstr>
      <vt:lpstr>Franklin Gothic Medium</vt:lpstr>
      <vt:lpstr>Times New Roman</vt:lpstr>
      <vt:lpstr>Wingdings</vt:lpstr>
      <vt:lpstr>Wingdings 2</vt:lpstr>
      <vt:lpstr>Grid</vt:lpstr>
      <vt:lpstr>Thermochemistry</vt:lpstr>
      <vt:lpstr>Enthalpy Change (∆H)</vt:lpstr>
      <vt:lpstr>Endothermic enthalpy change</vt:lpstr>
      <vt:lpstr>Exothermic enthalpy change</vt:lpstr>
      <vt:lpstr>PowerPoint Presentation</vt:lpstr>
      <vt:lpstr>PowerPoint Presentation</vt:lpstr>
      <vt:lpstr>Heat of Reaction</vt:lpstr>
      <vt:lpstr>Thermochemical equation</vt:lpstr>
      <vt:lpstr>Heat of formation</vt:lpstr>
      <vt:lpstr>Energy: Phase Changes and Heat Curves</vt:lpstr>
      <vt:lpstr>Phase changes</vt:lpstr>
      <vt:lpstr>Phase changes</vt:lpstr>
      <vt:lpstr>Phase changes</vt:lpstr>
      <vt:lpstr>Heating curves</vt:lpstr>
      <vt:lpstr>Label the heating curve for water</vt:lpstr>
      <vt:lpstr>Label the heating curve for water</vt:lpstr>
      <vt:lpstr>Heating curves</vt:lpstr>
      <vt:lpstr>Heating curves</vt:lpstr>
      <vt:lpstr>Practice problems! On your paper!</vt:lpstr>
    </vt:vector>
  </TitlesOfParts>
  <Company>Round Rock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e130532</dc:creator>
  <cp:lastModifiedBy>e133103</cp:lastModifiedBy>
  <cp:revision>45</cp:revision>
  <dcterms:created xsi:type="dcterms:W3CDTF">2015-05-07T15:22:13Z</dcterms:created>
  <dcterms:modified xsi:type="dcterms:W3CDTF">2019-05-07T20:45:41Z</dcterms:modified>
</cp:coreProperties>
</file>